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76" r:id="rId3"/>
    <p:sldId id="258" r:id="rId4"/>
    <p:sldId id="277" r:id="rId5"/>
    <p:sldId id="264" r:id="rId6"/>
    <p:sldId id="265" r:id="rId7"/>
    <p:sldId id="266" r:id="rId8"/>
    <p:sldId id="267" r:id="rId9"/>
    <p:sldId id="268" r:id="rId10"/>
    <p:sldId id="269" r:id="rId11"/>
    <p:sldId id="270" r:id="rId12"/>
    <p:sldId id="271" r:id="rId13"/>
    <p:sldId id="272" r:id="rId14"/>
    <p:sldId id="273" r:id="rId15"/>
    <p:sldId id="274" r:id="rId16"/>
    <p:sldId id="275" r:id="rId17"/>
    <p:sldId id="278" r:id="rId18"/>
    <p:sldId id="279" r:id="rId19"/>
    <p:sldId id="280" r:id="rId20"/>
    <p:sldId id="281" r:id="rId21"/>
    <p:sldId id="282" r:id="rId22"/>
    <p:sldId id="283" r:id="rId23"/>
    <p:sldId id="284" r:id="rId24"/>
    <p:sldId id="285" r:id="rId25"/>
    <p:sldId id="286" r:id="rId26"/>
    <p:sldId id="287" r:id="rId27"/>
    <p:sldId id="288" r:id="rId28"/>
    <p:sldId id="289" r:id="rId29"/>
    <p:sldId id="290" r:id="rId30"/>
    <p:sldId id="291" r:id="rId31"/>
    <p:sldId id="292" r:id="rId32"/>
    <p:sldId id="293" r:id="rId33"/>
    <p:sldId id="294" r:id="rId34"/>
    <p:sldId id="295" r:id="rId35"/>
    <p:sldId id="296" r:id="rId36"/>
    <p:sldId id="297" r:id="rId37"/>
    <p:sldId id="298" r:id="rId38"/>
    <p:sldId id="299" r:id="rId39"/>
    <p:sldId id="300" r:id="rId40"/>
    <p:sldId id="301" r:id="rId41"/>
    <p:sldId id="302" r:id="rId42"/>
    <p:sldId id="303" r:id="rId43"/>
    <p:sldId id="304" r:id="rId44"/>
    <p:sldId id="305" r:id="rId45"/>
    <p:sldId id="306" r:id="rId46"/>
    <p:sldId id="307" r:id="rId47"/>
    <p:sldId id="308" r:id="rId48"/>
    <p:sldId id="309" r:id="rId49"/>
    <p:sldId id="310" r:id="rId50"/>
    <p:sldId id="311" r:id="rId51"/>
    <p:sldId id="312" r:id="rId52"/>
    <p:sldId id="313" r:id="rId53"/>
    <p:sldId id="314" r:id="rId54"/>
    <p:sldId id="315" r:id="rId55"/>
    <p:sldId id="316" r:id="rId56"/>
    <p:sldId id="317" r:id="rId57"/>
    <p:sldId id="318" r:id="rId58"/>
    <p:sldId id="319" r:id="rId59"/>
    <p:sldId id="320" r:id="rId60"/>
    <p:sldId id="321" r:id="rId61"/>
    <p:sldId id="322" r:id="rId6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81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73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56A2D-D68C-4327-A1AB-41AB1003FE00}" type="datetimeFigureOut">
              <a:rPr lang="en-US" smtClean="0"/>
              <a:t>5/13/2020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5C4AC7-DA2D-4E76-98D4-5F6A5B3CE1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5217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56A2D-D68C-4327-A1AB-41AB1003FE00}" type="datetimeFigureOut">
              <a:rPr lang="en-US" smtClean="0"/>
              <a:t>5/13/2020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5C4AC7-DA2D-4E76-98D4-5F6A5B3CE1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5144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56A2D-D68C-4327-A1AB-41AB1003FE00}" type="datetimeFigureOut">
              <a:rPr lang="en-US" smtClean="0"/>
              <a:t>5/13/2020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5C4AC7-DA2D-4E76-98D4-5F6A5B3CE1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5053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56A2D-D68C-4327-A1AB-41AB1003FE00}" type="datetimeFigureOut">
              <a:rPr lang="en-US" smtClean="0"/>
              <a:t>5/13/2020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5C4AC7-DA2D-4E76-98D4-5F6A5B3CE1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5913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56A2D-D68C-4327-A1AB-41AB1003FE00}" type="datetimeFigureOut">
              <a:rPr lang="en-US" smtClean="0"/>
              <a:t>5/13/2020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5C4AC7-DA2D-4E76-98D4-5F6A5B3CE1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8373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56A2D-D68C-4327-A1AB-41AB1003FE00}" type="datetimeFigureOut">
              <a:rPr lang="en-US" smtClean="0"/>
              <a:t>5/13/2020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5C4AC7-DA2D-4E76-98D4-5F6A5B3CE1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3169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56A2D-D68C-4327-A1AB-41AB1003FE00}" type="datetimeFigureOut">
              <a:rPr lang="en-US" smtClean="0"/>
              <a:t>5/13/2020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5C4AC7-DA2D-4E76-98D4-5F6A5B3CE1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0145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56A2D-D68C-4327-A1AB-41AB1003FE00}" type="datetimeFigureOut">
              <a:rPr lang="en-US" smtClean="0"/>
              <a:t>5/13/2020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5C4AC7-DA2D-4E76-98D4-5F6A5B3CE1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4332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56A2D-D68C-4327-A1AB-41AB1003FE00}" type="datetimeFigureOut">
              <a:rPr lang="en-US" smtClean="0"/>
              <a:t>5/13/2020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5C4AC7-DA2D-4E76-98D4-5F6A5B3CE1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9555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56A2D-D68C-4327-A1AB-41AB1003FE00}" type="datetimeFigureOut">
              <a:rPr lang="en-US" smtClean="0"/>
              <a:t>5/13/2020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5C4AC7-DA2D-4E76-98D4-5F6A5B3CE1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9418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56A2D-D68C-4327-A1AB-41AB1003FE00}" type="datetimeFigureOut">
              <a:rPr lang="en-US" smtClean="0"/>
              <a:t>5/13/2020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5C4AC7-DA2D-4E76-98D4-5F6A5B3CE1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4608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656A2D-D68C-4327-A1AB-41AB1003FE00}" type="datetimeFigureOut">
              <a:rPr lang="en-US" smtClean="0"/>
              <a:t>5/13/2020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5C4AC7-DA2D-4E76-98D4-5F6A5B3CE1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1131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44540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504825"/>
            <a:ext cx="8077200" cy="5848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0834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637" y="728662"/>
            <a:ext cx="8086725" cy="540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8719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290512"/>
            <a:ext cx="8001000" cy="627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2219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112" y="223837"/>
            <a:ext cx="8105775" cy="641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7781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337" y="661987"/>
            <a:ext cx="8315325" cy="5534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3572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012" y="585787"/>
            <a:ext cx="8181975" cy="568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3355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462" y="80962"/>
            <a:ext cx="8601075" cy="6696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2345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587" y="419100"/>
            <a:ext cx="8124825" cy="601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46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975" y="319087"/>
            <a:ext cx="8020050" cy="621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6494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987" y="314325"/>
            <a:ext cx="8582025" cy="622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6870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35459" y="1526565"/>
            <a:ext cx="741405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bg-BG" sz="1400" dirty="0">
                <a:solidFill>
                  <a:srgbClr val="3791A7"/>
                </a:solidFill>
                <a:latin typeface="Wingdings 2" panose="05020102010507070707" pitchFamily="18" charset="2"/>
              </a:rPr>
              <a:t></a:t>
            </a:r>
            <a:r>
              <a:rPr lang="bg-BG" sz="1400" dirty="0">
                <a:solidFill>
                  <a:srgbClr val="3791A7"/>
                </a:solidFill>
                <a:latin typeface="Arial" panose="020B0604020202020204" pitchFamily="34" charset="0"/>
              </a:rPr>
              <a:t>  </a:t>
            </a:r>
            <a:r>
              <a:rPr lang="bg-BG" dirty="0">
                <a:solidFill>
                  <a:srgbClr val="000000"/>
                </a:solidFill>
                <a:latin typeface="Corbel" panose="020B0503020204020204" pitchFamily="34" charset="0"/>
              </a:rPr>
              <a:t>Първична - </a:t>
            </a:r>
            <a:r>
              <a:rPr lang="bg-BG" dirty="0" err="1">
                <a:solidFill>
                  <a:srgbClr val="000000"/>
                </a:solidFill>
                <a:latin typeface="Corbel" panose="020B0503020204020204" pitchFamily="34" charset="0"/>
              </a:rPr>
              <a:t>аминокиселинна</a:t>
            </a:r>
            <a:r>
              <a:rPr lang="bg-BG" dirty="0">
                <a:solidFill>
                  <a:srgbClr val="000000"/>
                </a:solidFill>
                <a:latin typeface="Corbel" panose="020B0503020204020204" pitchFamily="34" charset="0"/>
              </a:rPr>
              <a:t> последователност </a:t>
            </a:r>
          </a:p>
          <a:p>
            <a:r>
              <a:rPr lang="bg-BG" sz="1400" dirty="0">
                <a:solidFill>
                  <a:srgbClr val="3791A7"/>
                </a:solidFill>
                <a:latin typeface="Wingdings 2" panose="05020102010507070707" pitchFamily="18" charset="2"/>
              </a:rPr>
              <a:t></a:t>
            </a:r>
            <a:r>
              <a:rPr lang="bg-BG" sz="1400" dirty="0">
                <a:solidFill>
                  <a:srgbClr val="3791A7"/>
                </a:solidFill>
                <a:latin typeface="Arial" panose="020B0604020202020204" pitchFamily="34" charset="0"/>
              </a:rPr>
              <a:t>  </a:t>
            </a:r>
            <a:r>
              <a:rPr lang="bg-BG" dirty="0">
                <a:solidFill>
                  <a:srgbClr val="000000"/>
                </a:solidFill>
                <a:latin typeface="Corbel" panose="020B0503020204020204" pitchFamily="34" charset="0"/>
              </a:rPr>
              <a:t>Вторична  - </a:t>
            </a:r>
            <a:r>
              <a:rPr lang="en-US" dirty="0">
                <a:solidFill>
                  <a:srgbClr val="000000"/>
                </a:solidFill>
                <a:latin typeface="Corbel" panose="020B0503020204020204" pitchFamily="34" charset="0"/>
              </a:rPr>
              <a:t>a-</a:t>
            </a:r>
            <a:r>
              <a:rPr lang="bg-BG" dirty="0">
                <a:solidFill>
                  <a:srgbClr val="000000"/>
                </a:solidFill>
                <a:latin typeface="Corbel" panose="020B0503020204020204" pitchFamily="34" charset="0"/>
              </a:rPr>
              <a:t>спирала , </a:t>
            </a:r>
            <a:r>
              <a:rPr lang="en-US" dirty="0">
                <a:solidFill>
                  <a:srgbClr val="000000"/>
                </a:solidFill>
                <a:latin typeface="Corbel" panose="020B0503020204020204" pitchFamily="34" charset="0"/>
              </a:rPr>
              <a:t>ß-</a:t>
            </a:r>
            <a:r>
              <a:rPr lang="bg-BG" dirty="0">
                <a:solidFill>
                  <a:srgbClr val="000000"/>
                </a:solidFill>
                <a:latin typeface="Corbel" panose="020B0503020204020204" pitchFamily="34" charset="0"/>
              </a:rPr>
              <a:t>лист, </a:t>
            </a:r>
            <a:endParaRPr lang="bg-BG" dirty="0" smtClean="0">
              <a:solidFill>
                <a:srgbClr val="000000"/>
              </a:solidFill>
              <a:latin typeface="Corbel" panose="020B0503020204020204" pitchFamily="34" charset="0"/>
            </a:endParaRPr>
          </a:p>
          <a:p>
            <a:r>
              <a:rPr lang="ru-RU" sz="1400" dirty="0" smtClean="0">
                <a:solidFill>
                  <a:srgbClr val="3791A7"/>
                </a:solidFill>
                <a:latin typeface="Wingdings 2" panose="05020102010507070707" pitchFamily="18" charset="2"/>
              </a:rPr>
              <a:t></a:t>
            </a:r>
            <a:r>
              <a:rPr lang="ru-RU" sz="1400" dirty="0">
                <a:solidFill>
                  <a:srgbClr val="3791A7"/>
                </a:solidFill>
                <a:latin typeface="Arial" panose="020B0604020202020204" pitchFamily="34" charset="0"/>
              </a:rPr>
              <a:t>  </a:t>
            </a:r>
            <a:r>
              <a:rPr lang="ru-RU" dirty="0">
                <a:solidFill>
                  <a:srgbClr val="000000"/>
                </a:solidFill>
                <a:latin typeface="Corbel" panose="020B0503020204020204" pitchFamily="34" charset="0"/>
              </a:rPr>
              <a:t>Третична – триизмерна стуктура на белтъка </a:t>
            </a:r>
          </a:p>
          <a:p>
            <a:r>
              <a:rPr lang="ru-RU" sz="1400" dirty="0">
                <a:solidFill>
                  <a:srgbClr val="3791A7"/>
                </a:solidFill>
                <a:latin typeface="Wingdings 2" panose="05020102010507070707" pitchFamily="18" charset="2"/>
              </a:rPr>
              <a:t></a:t>
            </a:r>
            <a:r>
              <a:rPr lang="ru-RU" sz="1400" dirty="0">
                <a:solidFill>
                  <a:srgbClr val="3791A7"/>
                </a:solidFill>
                <a:latin typeface="Arial" panose="020B0604020202020204" pitchFamily="34" charset="0"/>
              </a:rPr>
              <a:t>  </a:t>
            </a:r>
            <a:r>
              <a:rPr lang="ru-RU" dirty="0">
                <a:solidFill>
                  <a:srgbClr val="000000"/>
                </a:solidFill>
                <a:latin typeface="Corbel" panose="020B0503020204020204" pitchFamily="34" charset="0"/>
              </a:rPr>
              <a:t>Свързващи участъци- неструктурирани “</a:t>
            </a:r>
            <a:r>
              <a:rPr lang="ru-RU" dirty="0">
                <a:solidFill>
                  <a:srgbClr val="000000"/>
                </a:solidFill>
                <a:latin typeface="Gill Sans MT" panose="020B0502020104020203" pitchFamily="34" charset="0"/>
              </a:rPr>
              <a:t>loops”(“</a:t>
            </a:r>
            <a:r>
              <a:rPr lang="ru-RU" dirty="0">
                <a:solidFill>
                  <a:srgbClr val="000000"/>
                </a:solidFill>
                <a:latin typeface="Corbel" panose="020B0503020204020204" pitchFamily="34" charset="0"/>
              </a:rPr>
              <a:t>ß-</a:t>
            </a:r>
            <a:r>
              <a:rPr lang="ru-RU" dirty="0">
                <a:solidFill>
                  <a:srgbClr val="000000"/>
                </a:solidFill>
                <a:latin typeface="Gill Sans MT" panose="020B0502020104020203" pitchFamily="34" charset="0"/>
              </a:rPr>
              <a:t>turn”) </a:t>
            </a:r>
          </a:p>
          <a:p>
            <a:r>
              <a:rPr lang="ru-RU" sz="1400" dirty="0">
                <a:solidFill>
                  <a:srgbClr val="3791A7"/>
                </a:solidFill>
                <a:latin typeface="Wingdings 2" panose="05020102010507070707" pitchFamily="18" charset="2"/>
              </a:rPr>
              <a:t></a:t>
            </a:r>
            <a:r>
              <a:rPr lang="ru-RU" sz="1400" dirty="0">
                <a:solidFill>
                  <a:srgbClr val="3791A7"/>
                </a:solidFill>
                <a:latin typeface="Arial" panose="020B0604020202020204" pitchFamily="34" charset="0"/>
              </a:rPr>
              <a:t>  </a:t>
            </a:r>
            <a:r>
              <a:rPr lang="ru-RU" dirty="0">
                <a:solidFill>
                  <a:srgbClr val="000000"/>
                </a:solidFill>
                <a:latin typeface="Corbel" panose="020B0503020204020204" pitchFamily="34" charset="0"/>
              </a:rPr>
              <a:t>Домейни- участъци със специфична структура</a:t>
            </a:r>
            <a:r>
              <a:rPr lang="ru-RU" dirty="0">
                <a:solidFill>
                  <a:srgbClr val="000000"/>
                </a:solidFill>
                <a:latin typeface="Gill Sans MT" panose="020B0502020104020203" pitchFamily="34" charset="0"/>
              </a:rPr>
              <a:t>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5459" y="497701"/>
            <a:ext cx="3670246" cy="60685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908" y="3623783"/>
            <a:ext cx="3379348" cy="229596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42486" y="3610004"/>
            <a:ext cx="4286987" cy="2309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88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87" y="495300"/>
            <a:ext cx="8201025" cy="586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5871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111" y="180589"/>
            <a:ext cx="8286750" cy="656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791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703" y="78262"/>
            <a:ext cx="8360118" cy="6779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2025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479" y="198480"/>
            <a:ext cx="8429625" cy="611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6991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430" y="212510"/>
            <a:ext cx="7848600" cy="633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558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114" y="156648"/>
            <a:ext cx="8181975" cy="581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1573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781" y="162440"/>
            <a:ext cx="8143875" cy="603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8097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772" y="214312"/>
            <a:ext cx="8258175" cy="521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1022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87" y="957262"/>
            <a:ext cx="8201025" cy="494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1686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137" y="180975"/>
            <a:ext cx="8467725" cy="649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1915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50" y="-4763"/>
            <a:ext cx="8648700" cy="6867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545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437" y="219075"/>
            <a:ext cx="8239125" cy="641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3290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862" y="133350"/>
            <a:ext cx="8296275" cy="659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1477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98" y="249322"/>
            <a:ext cx="8210550" cy="3838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7012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381" y="201698"/>
            <a:ext cx="8448675" cy="515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90221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053" y="152400"/>
            <a:ext cx="8410575" cy="670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4692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165" y="509845"/>
            <a:ext cx="8153400" cy="132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49750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739" y="240570"/>
            <a:ext cx="8105775" cy="616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9834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" y="485775"/>
            <a:ext cx="8458200" cy="588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4254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862" y="495300"/>
            <a:ext cx="8296275" cy="586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34355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625" y="823912"/>
            <a:ext cx="8286750" cy="521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0512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611" y="355514"/>
            <a:ext cx="8196776" cy="379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218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450" y="157162"/>
            <a:ext cx="8039100" cy="654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19389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360" y="251125"/>
            <a:ext cx="8124825" cy="515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97483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337" y="128587"/>
            <a:ext cx="8315325" cy="660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20956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87" y="152400"/>
            <a:ext cx="8201025" cy="65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79559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737" y="280987"/>
            <a:ext cx="8010525" cy="6296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84748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762" y="428625"/>
            <a:ext cx="8372475" cy="600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30300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499" y="306860"/>
            <a:ext cx="817245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6049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350" y="328612"/>
            <a:ext cx="8115300" cy="6200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98148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675" y="52387"/>
            <a:ext cx="8248650" cy="675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0719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625" y="376237"/>
            <a:ext cx="8286750" cy="610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2554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975" y="361950"/>
            <a:ext cx="8020050" cy="613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583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612" y="157162"/>
            <a:ext cx="8486775" cy="654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84699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675" y="223837"/>
            <a:ext cx="8248650" cy="641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78814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844355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0673515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3912191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912882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0798323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241031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0459050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38351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537" y="52387"/>
            <a:ext cx="8162925" cy="675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55625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3458603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489281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512" y="257175"/>
            <a:ext cx="8562975" cy="634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5597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" y="214312"/>
            <a:ext cx="8191500" cy="642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463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2657475"/>
            <a:ext cx="8534400" cy="154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3276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85</TotalTime>
  <Words>69</Words>
  <Application>Microsoft Office PowerPoint</Application>
  <PresentationFormat>On-screen Show (4:3)</PresentationFormat>
  <Paragraphs>5</Paragraphs>
  <Slides>61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8" baseType="lpstr">
      <vt:lpstr>Arial</vt:lpstr>
      <vt:lpstr>Calibri</vt:lpstr>
      <vt:lpstr>Calibri Light</vt:lpstr>
      <vt:lpstr>Corbel</vt:lpstr>
      <vt:lpstr>Gill Sans MT</vt:lpstr>
      <vt:lpstr>Wingdings 2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Kiril kirilov</dc:creator>
  <cp:lastModifiedBy>Kiril kirilov</cp:lastModifiedBy>
  <cp:revision>5</cp:revision>
  <dcterms:created xsi:type="dcterms:W3CDTF">2020-05-13T13:57:50Z</dcterms:created>
  <dcterms:modified xsi:type="dcterms:W3CDTF">2020-05-13T15:23:09Z</dcterms:modified>
</cp:coreProperties>
</file>